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charts/chart4.xml" ContentType="application/vnd.openxmlformats-officedocument.drawingml.chart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charts/chart5.xml" ContentType="application/vnd.openxmlformats-officedocument.drawingml.chart+xml"/>
  <Override PartName="/ppt/slides/slide15.xml" ContentType="application/vnd.openxmlformats-officedocument.presentationml.slide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charts/chart6.xml" ContentType="application/vnd.openxmlformats-officedocument.drawingml.chart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charts/chart7.xml" ContentType="application/vnd.openxmlformats-officedocument.drawingml.chart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3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Cinema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Zoos parks. Aquaria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37.0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Botanic Gardens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35.0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Libraries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34.0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Pop music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25.2</c:v>
                </c:pt>
              </c:numCache>
            </c:numRef>
          </c:val>
        </c:ser>
        <c:axId val="446848408"/>
        <c:axId val="69754328"/>
      </c:barChart>
      <c:catAx>
        <c:axId val="446848408"/>
        <c:scaling>
          <c:orientation val="minMax"/>
        </c:scaling>
        <c:delete val="1"/>
        <c:axPos val="l"/>
        <c:tickLblPos val="nextTo"/>
        <c:crossAx val="69754328"/>
        <c:crosses val="autoZero"/>
        <c:auto val="1"/>
        <c:lblAlgn val="ctr"/>
        <c:lblOffset val="100"/>
      </c:catAx>
      <c:valAx>
        <c:axId val="6975432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en-NZ"/>
            </a:pPr>
            <a:endParaRPr lang="en-US"/>
          </a:p>
        </c:txPr>
        <c:crossAx val="4468484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NZ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2004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Opera</c:v>
                </c:pt>
                <c:pt idx="1">
                  <c:v>Classical Music</c:v>
                </c:pt>
                <c:pt idx="2">
                  <c:v>Theatre</c:v>
                </c:pt>
                <c:pt idx="3">
                  <c:v>Ballet &amp; Dance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4.7</c:v>
                </c:pt>
                <c:pt idx="1">
                  <c:v>7.9</c:v>
                </c:pt>
                <c:pt idx="2">
                  <c:v>16.3</c:v>
                </c:pt>
                <c:pt idx="3">
                  <c:v>7.9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Opera</c:v>
                </c:pt>
                <c:pt idx="1">
                  <c:v>Classical Music</c:v>
                </c:pt>
                <c:pt idx="2">
                  <c:v>Theatre</c:v>
                </c:pt>
                <c:pt idx="3">
                  <c:v>Ballet &amp; Dance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5.6</c:v>
                </c:pt>
                <c:pt idx="2">
                  <c:v>7.9</c:v>
                </c:pt>
                <c:pt idx="3">
                  <c:v>5.9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Opera</c:v>
                </c:pt>
                <c:pt idx="1">
                  <c:v>Classical Music</c:v>
                </c:pt>
                <c:pt idx="2">
                  <c:v>Theatre</c:v>
                </c:pt>
                <c:pt idx="3">
                  <c:v>Ballet &amp; Dance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axId val="446850584"/>
        <c:axId val="447660472"/>
      </c:barChart>
      <c:catAx>
        <c:axId val="44685058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NZ"/>
            </a:pPr>
            <a:endParaRPr lang="en-US"/>
          </a:p>
        </c:txPr>
        <c:crossAx val="447660472"/>
        <c:crosses val="autoZero"/>
        <c:auto val="1"/>
        <c:lblAlgn val="ctr"/>
        <c:lblOffset val="100"/>
      </c:catAx>
      <c:valAx>
        <c:axId val="4476604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NZ"/>
            </a:pPr>
            <a:endParaRPr lang="en-US"/>
          </a:p>
        </c:txPr>
        <c:crossAx val="446850584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txPr>
        <a:bodyPr/>
        <a:lstStyle/>
        <a:p>
          <a:pPr>
            <a:defRPr lang="en-NZ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Lowest Quintile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Classical music</c:v>
                </c:pt>
                <c:pt idx="1">
                  <c:v>Dance</c:v>
                </c:pt>
                <c:pt idx="2">
                  <c:v>Theatre</c:v>
                </c:pt>
                <c:pt idx="3">
                  <c:v>Musicals/opera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5.3</c:v>
                </c:pt>
                <c:pt idx="1">
                  <c:v>7.7</c:v>
                </c:pt>
                <c:pt idx="2">
                  <c:v>11.6</c:v>
                </c:pt>
                <c:pt idx="3">
                  <c:v>9.5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Highest quintile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Classical music</c:v>
                </c:pt>
                <c:pt idx="1">
                  <c:v>Dance</c:v>
                </c:pt>
                <c:pt idx="2">
                  <c:v>Theatre</c:v>
                </c:pt>
                <c:pt idx="3">
                  <c:v>Musicals/opera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15.3</c:v>
                </c:pt>
                <c:pt idx="1">
                  <c:v>12.6</c:v>
                </c:pt>
                <c:pt idx="2">
                  <c:v>25.4</c:v>
                </c:pt>
                <c:pt idx="3">
                  <c:v>25.6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Classical music</c:v>
                </c:pt>
                <c:pt idx="1">
                  <c:v>Dance</c:v>
                </c:pt>
                <c:pt idx="2">
                  <c:v>Theatre</c:v>
                </c:pt>
                <c:pt idx="3">
                  <c:v>Musicals/opera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shape val="box"/>
        <c:axId val="554698904"/>
        <c:axId val="446880872"/>
        <c:axId val="554764520"/>
      </c:bar3DChart>
      <c:catAx>
        <c:axId val="55469890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NZ"/>
            </a:pPr>
            <a:endParaRPr lang="en-US"/>
          </a:p>
        </c:txPr>
        <c:crossAx val="446880872"/>
        <c:crosses val="autoZero"/>
        <c:auto val="1"/>
        <c:lblAlgn val="ctr"/>
        <c:lblOffset val="100"/>
      </c:catAx>
      <c:valAx>
        <c:axId val="4468808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NZ"/>
            </a:pPr>
            <a:endParaRPr lang="en-US"/>
          </a:p>
        </c:txPr>
        <c:crossAx val="554698904"/>
        <c:crosses val="autoZero"/>
        <c:crossBetween val="between"/>
      </c:valAx>
      <c:serAx>
        <c:axId val="554764520"/>
        <c:scaling>
          <c:orientation val="minMax"/>
        </c:scaling>
        <c:delete val="1"/>
        <c:axPos val="b"/>
        <c:tickLblPos val="nextTo"/>
        <c:crossAx val="446880872"/>
        <c:crosses val="autoZero"/>
      </c:serAx>
    </c:plotArea>
    <c:legend>
      <c:legendPos val="r"/>
      <c:legendEntry>
        <c:idx val="2"/>
        <c:delete val="1"/>
      </c:legendEntry>
      <c:layout/>
      <c:txPr>
        <a:bodyPr/>
        <a:lstStyle/>
        <a:p>
          <a:pPr>
            <a:defRPr lang="en-NZ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18-24 1995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Dance</c:v>
                </c:pt>
                <c:pt idx="1">
                  <c:v>Classical music</c:v>
                </c:pt>
                <c:pt idx="2">
                  <c:v>Theatre</c:v>
                </c:pt>
                <c:pt idx="3">
                  <c:v>Musicals/opera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11.1</c:v>
                </c:pt>
                <c:pt idx="1">
                  <c:v>6.2</c:v>
                </c:pt>
                <c:pt idx="2">
                  <c:v>17.8</c:v>
                </c:pt>
                <c:pt idx="3">
                  <c:v>19.7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18-24 (2006)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Dance</c:v>
                </c:pt>
                <c:pt idx="1">
                  <c:v>Classical music</c:v>
                </c:pt>
                <c:pt idx="2">
                  <c:v>Theatre</c:v>
                </c:pt>
                <c:pt idx="3">
                  <c:v>Musicals/opera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7.2</c:v>
                </c:pt>
                <c:pt idx="1">
                  <c:v>6.0</c:v>
                </c:pt>
                <c:pt idx="2">
                  <c:v>15.8</c:v>
                </c:pt>
                <c:pt idx="3">
                  <c:v>13.7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65-74 (1995)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Dance</c:v>
                </c:pt>
                <c:pt idx="1">
                  <c:v>Classical music</c:v>
                </c:pt>
                <c:pt idx="2">
                  <c:v>Theatre</c:v>
                </c:pt>
                <c:pt idx="3">
                  <c:v>Musicals/opera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6.7</c:v>
                </c:pt>
                <c:pt idx="1">
                  <c:v>8.200000000000001</c:v>
                </c:pt>
                <c:pt idx="2">
                  <c:v>10.2</c:v>
                </c:pt>
                <c:pt idx="3">
                  <c:v>16.8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65-74 (2006)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Dance</c:v>
                </c:pt>
                <c:pt idx="1">
                  <c:v>Classical music</c:v>
                </c:pt>
                <c:pt idx="2">
                  <c:v>Theatre</c:v>
                </c:pt>
                <c:pt idx="3">
                  <c:v>Musicals/opera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6.7</c:v>
                </c:pt>
                <c:pt idx="1">
                  <c:v>11.8</c:v>
                </c:pt>
                <c:pt idx="2">
                  <c:v>16.8</c:v>
                </c:pt>
                <c:pt idx="3">
                  <c:v>16.0</c:v>
                </c:pt>
              </c:numCache>
            </c:numRef>
          </c:val>
        </c:ser>
        <c:shape val="box"/>
        <c:axId val="465444216"/>
        <c:axId val="465489992"/>
        <c:axId val="0"/>
      </c:bar3DChart>
      <c:catAx>
        <c:axId val="465444216"/>
        <c:scaling>
          <c:orientation val="minMax"/>
        </c:scaling>
        <c:axPos val="l"/>
        <c:tickLblPos val="nextTo"/>
        <c:txPr>
          <a:bodyPr/>
          <a:lstStyle/>
          <a:p>
            <a:pPr>
              <a:defRPr lang="en-NZ"/>
            </a:pPr>
            <a:endParaRPr lang="en-US"/>
          </a:p>
        </c:txPr>
        <c:crossAx val="465489992"/>
        <c:crosses val="autoZero"/>
        <c:auto val="1"/>
        <c:lblAlgn val="ctr"/>
        <c:lblOffset val="100"/>
      </c:catAx>
      <c:valAx>
        <c:axId val="46548999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en-NZ"/>
            </a:pPr>
            <a:endParaRPr lang="en-US"/>
          </a:p>
        </c:txPr>
        <c:crossAx val="4654442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NZ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PA businesses 2006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ABS</c:v>
                </c:pt>
                <c:pt idx="1">
                  <c:v>CMC S&amp;M</c:v>
                </c:pt>
                <c:pt idx="2">
                  <c:v>Arts Vic S&amp;M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345.0</c:v>
                </c:pt>
                <c:pt idx="1">
                  <c:v>199.0</c:v>
                </c:pt>
                <c:pt idx="2">
                  <c:v>4056.0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FTE artists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ABS</c:v>
                </c:pt>
                <c:pt idx="1">
                  <c:v>CMC S&amp;M</c:v>
                </c:pt>
                <c:pt idx="2">
                  <c:v>Arts Vic S&amp;M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3249.0</c:v>
                </c:pt>
                <c:pt idx="1">
                  <c:v>6000.0</c:v>
                </c:pt>
                <c:pt idx="2">
                  <c:v>40560.0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ABS</c:v>
                </c:pt>
                <c:pt idx="1">
                  <c:v>CMC S&amp;M</c:v>
                </c:pt>
                <c:pt idx="2">
                  <c:v>Arts Vic S&amp;M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shape val="cylinder"/>
        <c:axId val="554857736"/>
        <c:axId val="447072024"/>
        <c:axId val="641635320"/>
      </c:bar3DChart>
      <c:catAx>
        <c:axId val="55485773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NZ"/>
            </a:pPr>
            <a:endParaRPr lang="en-US"/>
          </a:p>
        </c:txPr>
        <c:crossAx val="447072024"/>
        <c:crosses val="autoZero"/>
        <c:auto val="1"/>
        <c:lblAlgn val="ctr"/>
        <c:lblOffset val="100"/>
      </c:catAx>
      <c:valAx>
        <c:axId val="4470720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NZ"/>
            </a:pPr>
            <a:endParaRPr lang="en-US"/>
          </a:p>
        </c:txPr>
        <c:crossAx val="554857736"/>
        <c:crosses val="autoZero"/>
        <c:crossBetween val="between"/>
      </c:valAx>
      <c:serAx>
        <c:axId val="641635320"/>
        <c:scaling>
          <c:orientation val="minMax"/>
        </c:scaling>
        <c:delete val="1"/>
        <c:axPos val="b"/>
        <c:tickLblPos val="nextTo"/>
        <c:crossAx val="447072024"/>
        <c:crosses val="autoZero"/>
      </c:ser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712233923884514"/>
          <c:y val="0.236670029527559"/>
          <c:w val="0.266932742782152"/>
          <c:h val="0.309439960629921"/>
        </c:manualLayout>
      </c:layout>
      <c:txPr>
        <a:bodyPr/>
        <a:lstStyle/>
        <a:p>
          <a:pPr>
            <a:defRPr lang="en-NZ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Music FTEs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ABS 2006</c:v>
                </c:pt>
                <c:pt idx="1">
                  <c:v>Arts Vic 2009</c:v>
                </c:pt>
                <c:pt idx="2">
                  <c:v>APRA 2009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 formatCode="General">
                  <c:v>1980.0</c:v>
                </c:pt>
                <c:pt idx="1">
                  <c:v>10200.0</c:v>
                </c:pt>
                <c:pt idx="2">
                  <c:v>14800.0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ABS 2006</c:v>
                </c:pt>
                <c:pt idx="1">
                  <c:v>Arts Vic 2009</c:v>
                </c:pt>
                <c:pt idx="2">
                  <c:v>APRA 2009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ABS 2006</c:v>
                </c:pt>
                <c:pt idx="1">
                  <c:v>Arts Vic 2009</c:v>
                </c:pt>
                <c:pt idx="2">
                  <c:v>APRA 2009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shape val="cylinder"/>
        <c:axId val="464812728"/>
        <c:axId val="464844696"/>
        <c:axId val="0"/>
      </c:bar3DChart>
      <c:catAx>
        <c:axId val="46481272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NZ"/>
            </a:pPr>
            <a:endParaRPr lang="en-US"/>
          </a:p>
        </c:txPr>
        <c:crossAx val="464844696"/>
        <c:crosses val="autoZero"/>
        <c:auto val="1"/>
        <c:lblAlgn val="ctr"/>
        <c:lblOffset val="100"/>
      </c:catAx>
      <c:valAx>
        <c:axId val="4648446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NZ"/>
            </a:pPr>
            <a:endParaRPr lang="en-US"/>
          </a:p>
        </c:txPr>
        <c:crossAx val="464812728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  <c:txPr>
        <a:bodyPr/>
        <a:lstStyle/>
        <a:p>
          <a:pPr>
            <a:defRPr lang="en-NZ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Sheet1!$A$2:$A$5</c:f>
              <c:strCache>
                <c:ptCount val="4"/>
                <c:pt idx="1">
                  <c:v>Some paid involvement</c:v>
                </c:pt>
                <c:pt idx="2">
                  <c:v>Part main job</c:v>
                </c:pt>
                <c:pt idx="3">
                  <c:v>ABS 2006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1">
                  <c:v>90600.0</c:v>
                </c:pt>
                <c:pt idx="2">
                  <c:v>24900.0</c:v>
                </c:pt>
                <c:pt idx="3">
                  <c:v>1980.0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Column3</c:v>
                </c:pt>
              </c:strCache>
            </c:strRef>
          </c:tx>
          <c:cat>
            <c:strRef>
              <c:f>Sheet1!$A$2:$A$5</c:f>
              <c:strCache>
                <c:ptCount val="4"/>
                <c:pt idx="1">
                  <c:v>Some paid involvement</c:v>
                </c:pt>
                <c:pt idx="2">
                  <c:v>Part main job</c:v>
                </c:pt>
                <c:pt idx="3">
                  <c:v>ABS 2006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Sheet1!$A$2:$A$5</c:f>
              <c:strCache>
                <c:ptCount val="4"/>
                <c:pt idx="1">
                  <c:v>Some paid involvement</c:v>
                </c:pt>
                <c:pt idx="2">
                  <c:v>Part main job</c:v>
                </c:pt>
                <c:pt idx="3">
                  <c:v>ABS 2006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axId val="464883976"/>
        <c:axId val="464887272"/>
      </c:barChart>
      <c:catAx>
        <c:axId val="464883976"/>
        <c:scaling>
          <c:orientation val="minMax"/>
        </c:scaling>
        <c:axPos val="l"/>
        <c:tickLblPos val="nextTo"/>
        <c:txPr>
          <a:bodyPr/>
          <a:lstStyle/>
          <a:p>
            <a:pPr>
              <a:defRPr lang="en-NZ"/>
            </a:pPr>
            <a:endParaRPr lang="en-US"/>
          </a:p>
        </c:txPr>
        <c:crossAx val="464887272"/>
        <c:crosses val="autoZero"/>
        <c:auto val="1"/>
        <c:lblAlgn val="ctr"/>
        <c:lblOffset val="100"/>
      </c:catAx>
      <c:valAx>
        <c:axId val="46488727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en-NZ"/>
            </a:pPr>
            <a:endParaRPr lang="en-US"/>
          </a:p>
        </c:txPr>
        <c:crossAx val="4648839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2001.0</c:v>
                </c:pt>
                <c:pt idx="1">
                  <c:v>2004.0</c:v>
                </c:pt>
                <c:pt idx="2">
                  <c:v>2007.0</c:v>
                </c:pt>
                <c:pt idx="3">
                  <c:v>2001.0</c:v>
                </c:pt>
                <c:pt idx="4">
                  <c:v>2007.0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2.3275E6</c:v>
                </c:pt>
                <c:pt idx="1">
                  <c:v>2.7114E6</c:v>
                </c:pt>
                <c:pt idx="2">
                  <c:v>3.531E6</c:v>
                </c:pt>
                <c:pt idx="3">
                  <c:v>45000.0</c:v>
                </c:pt>
                <c:pt idx="4" formatCode="#,##0">
                  <c:v>44100.0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</c:ser>
        <c:axId val="466446376"/>
        <c:axId val="466078184"/>
      </c:barChart>
      <c:catAx>
        <c:axId val="466446376"/>
        <c:scaling>
          <c:orientation val="minMax"/>
        </c:scaling>
        <c:delete val="1"/>
        <c:axPos val="b"/>
        <c:tickLblPos val="nextTo"/>
        <c:crossAx val="466078184"/>
        <c:crosses val="autoZero"/>
        <c:auto val="1"/>
        <c:lblAlgn val="ctr"/>
        <c:lblOffset val="100"/>
      </c:catAx>
      <c:valAx>
        <c:axId val="4660781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NZ"/>
            </a:pPr>
            <a:endParaRPr lang="en-US"/>
          </a:p>
        </c:txPr>
        <c:crossAx val="4664463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FECE-6B3C-401F-B8CB-7F1704FA2ADC}" type="datetimeFigureOut">
              <a:rPr lang="en-NZ" smtClean="0"/>
              <a:pPr/>
              <a:t>6/13/12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8445-CB2B-494C-973B-23A69A6853C2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8957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FECE-6B3C-401F-B8CB-7F1704FA2ADC}" type="datetimeFigureOut">
              <a:rPr lang="en-NZ" smtClean="0"/>
              <a:pPr/>
              <a:t>6/13/12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8445-CB2B-494C-973B-23A69A6853C2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615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FECE-6B3C-401F-B8CB-7F1704FA2ADC}" type="datetimeFigureOut">
              <a:rPr lang="en-NZ" smtClean="0"/>
              <a:pPr/>
              <a:t>6/13/12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8445-CB2B-494C-973B-23A69A6853C2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1563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FECE-6B3C-401F-B8CB-7F1704FA2ADC}" type="datetimeFigureOut">
              <a:rPr lang="en-NZ" smtClean="0"/>
              <a:pPr/>
              <a:t>6/13/12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8445-CB2B-494C-973B-23A69A6853C2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70962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FECE-6B3C-401F-B8CB-7F1704FA2ADC}" type="datetimeFigureOut">
              <a:rPr lang="en-NZ" smtClean="0"/>
              <a:pPr/>
              <a:t>6/13/12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8445-CB2B-494C-973B-23A69A6853C2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7357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FECE-6B3C-401F-B8CB-7F1704FA2ADC}" type="datetimeFigureOut">
              <a:rPr lang="en-NZ" smtClean="0"/>
              <a:pPr/>
              <a:t>6/13/12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8445-CB2B-494C-973B-23A69A6853C2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45762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FECE-6B3C-401F-B8CB-7F1704FA2ADC}" type="datetimeFigureOut">
              <a:rPr lang="en-NZ" smtClean="0"/>
              <a:pPr/>
              <a:t>6/13/12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8445-CB2B-494C-973B-23A69A6853C2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6641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FECE-6B3C-401F-B8CB-7F1704FA2ADC}" type="datetimeFigureOut">
              <a:rPr lang="en-NZ" smtClean="0"/>
              <a:pPr/>
              <a:t>6/13/12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8445-CB2B-494C-973B-23A69A6853C2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04589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FECE-6B3C-401F-B8CB-7F1704FA2ADC}" type="datetimeFigureOut">
              <a:rPr lang="en-NZ" smtClean="0"/>
              <a:pPr/>
              <a:t>6/13/12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8445-CB2B-494C-973B-23A69A6853C2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5017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FECE-6B3C-401F-B8CB-7F1704FA2ADC}" type="datetimeFigureOut">
              <a:rPr lang="en-NZ" smtClean="0"/>
              <a:pPr/>
              <a:t>6/13/12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8445-CB2B-494C-973B-23A69A6853C2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4568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FECE-6B3C-401F-B8CB-7F1704FA2ADC}" type="datetimeFigureOut">
              <a:rPr lang="en-NZ" smtClean="0"/>
              <a:pPr/>
              <a:t>6/13/12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8445-CB2B-494C-973B-23A69A6853C2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753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FFECE-6B3C-401F-B8CB-7F1704FA2ADC}" type="datetimeFigureOut">
              <a:rPr lang="en-NZ" smtClean="0"/>
              <a:pPr/>
              <a:t>6/13/12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8445-CB2B-494C-973B-23A69A6853C2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6941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FACING FACTS</a:t>
            </a:r>
            <a:r>
              <a:rPr lang="en-NZ" dirty="0"/>
              <a:t/>
            </a:r>
            <a:br>
              <a:rPr lang="en-NZ" dirty="0"/>
            </a:br>
            <a:r>
              <a:rPr lang="en-US" b="1" dirty="0"/>
              <a:t>Cultural Policy Research and the ‘Known Unknowns</a:t>
            </a:r>
            <a:r>
              <a:rPr lang="en-US" b="1" dirty="0" smtClean="0"/>
              <a:t>’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667" b="1" dirty="0" smtClean="0"/>
              <a:t>Presentation at</a:t>
            </a:r>
            <a:br>
              <a:rPr lang="en-US" sz="2667" b="1" dirty="0" smtClean="0"/>
            </a:br>
            <a:r>
              <a:rPr lang="en-US" sz="2667" b="1" i="1" dirty="0" smtClean="0"/>
              <a:t> Making Culture Count </a:t>
            </a:r>
            <a:r>
              <a:rPr lang="en-US" sz="2667" b="1" dirty="0" smtClean="0"/>
              <a:t>Conference, </a:t>
            </a:r>
            <a:br>
              <a:rPr lang="en-US" sz="2667" b="1" dirty="0" smtClean="0"/>
            </a:br>
            <a:r>
              <a:rPr lang="en-US" sz="2667" b="1" dirty="0" smtClean="0"/>
              <a:t>Melbourne, May 2012</a:t>
            </a:r>
            <a:r>
              <a:rPr lang="en-NZ" sz="2222" dirty="0" smtClean="0"/>
              <a:t/>
            </a:r>
            <a:br>
              <a:rPr lang="en-NZ" sz="2222" dirty="0" smtClean="0"/>
            </a:br>
            <a:r>
              <a:rPr lang="en-AU" sz="2222" b="1" dirty="0"/>
              <a:t> </a:t>
            </a:r>
            <a:r>
              <a:rPr lang="en-NZ" dirty="0"/>
              <a:t/>
            </a:r>
            <a:br>
              <a:rPr lang="en-NZ" dirty="0"/>
            </a:br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sz="2595" b="1" dirty="0" smtClean="0"/>
              <a:t>Dr. Michael </a:t>
            </a:r>
            <a:r>
              <a:rPr lang="en-AU" sz="2595" b="1" dirty="0" err="1" smtClean="0"/>
              <a:t>Volkerling</a:t>
            </a:r>
            <a:endParaRPr lang="en-AU" sz="2595" b="1" dirty="0" smtClean="0"/>
          </a:p>
          <a:p>
            <a:r>
              <a:rPr lang="en-US" sz="2595" dirty="0" smtClean="0"/>
              <a:t>Institute For Culture And Society</a:t>
            </a:r>
            <a:endParaRPr lang="en-AU" sz="2595" dirty="0" smtClean="0"/>
          </a:p>
          <a:p>
            <a:r>
              <a:rPr lang="en-AU" sz="2595" dirty="0" err="1" smtClean="0"/>
              <a:t>m.volkerling@</a:t>
            </a:r>
            <a:r>
              <a:rPr lang="en-AU" sz="2595" dirty="0" err="1" smtClean="0"/>
              <a:t>uws.edu.au</a:t>
            </a:r>
            <a:r>
              <a:rPr lang="en-NZ" dirty="0" smtClean="0"/>
              <a:t/>
            </a:r>
            <a:br>
              <a:rPr lang="en-NZ" dirty="0" smtClean="0"/>
            </a:br>
            <a:endParaRPr lang="en-NZ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0650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AU" sz="2800" dirty="0"/>
              <a:t>The falling audiences </a:t>
            </a:r>
            <a:r>
              <a:rPr lang="en-AU" sz="2800" dirty="0" smtClean="0"/>
              <a:t>may be </a:t>
            </a:r>
            <a:r>
              <a:rPr lang="en-AU" sz="2800" dirty="0"/>
              <a:t>explained generationally. Data for the decade 1995-2006 </a:t>
            </a:r>
            <a:r>
              <a:rPr lang="en-AU" sz="2800" dirty="0" smtClean="0"/>
              <a:t>shows </a:t>
            </a:r>
            <a:r>
              <a:rPr lang="en-AU" sz="2800" dirty="0"/>
              <a:t>a steady decline in attendances by the youngest adult cohort (18-24 years).</a:t>
            </a:r>
            <a:endParaRPr lang="en-NZ" sz="28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24125286"/>
              </p:ext>
            </p:extLst>
          </p:nvPr>
        </p:nvGraphicFramePr>
        <p:xfrm>
          <a:off x="1403648" y="1844824"/>
          <a:ext cx="6216352" cy="3616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2914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AU" sz="3200" smtClean="0"/>
              <a:t>W</a:t>
            </a:r>
            <a:r>
              <a:rPr lang="en-US" sz="3200" dirty="0" err="1"/>
              <a:t>ithin</a:t>
            </a:r>
            <a:r>
              <a:rPr lang="en-US" sz="3200" dirty="0"/>
              <a:t> five years of completing their studies, 70% of creative arts graduates choose alternative careers.</a:t>
            </a:r>
            <a:r>
              <a:rPr lang="en-NZ" sz="3200" dirty="0" smtClean="0">
                <a:effectLst/>
              </a:rPr>
              <a:t/>
            </a:r>
            <a:br>
              <a:rPr lang="en-NZ" sz="3200" dirty="0" smtClean="0">
                <a:effectLst/>
              </a:rPr>
            </a:br>
            <a:endParaRPr lang="en-NZ" sz="32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7560840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1774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 smtClean="0"/>
              <a:t>The </a:t>
            </a:r>
            <a:r>
              <a:rPr lang="en-AU" sz="4000" b="1" dirty="0"/>
              <a:t>‘known unknowns’</a:t>
            </a:r>
            <a:endParaRPr lang="en-NZ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What </a:t>
            </a:r>
            <a:r>
              <a:rPr lang="en-AU" sz="2800" dirty="0"/>
              <a:t>are these ‘known unknowns</a:t>
            </a:r>
            <a:r>
              <a:rPr lang="en-AU" sz="2800" dirty="0" smtClean="0"/>
              <a:t>’?</a:t>
            </a:r>
          </a:p>
          <a:p>
            <a:pPr marL="0" indent="0">
              <a:buNone/>
            </a:pPr>
            <a:r>
              <a:rPr lang="en-AU" sz="2800" dirty="0" smtClean="0"/>
              <a:t> </a:t>
            </a:r>
          </a:p>
          <a:p>
            <a:r>
              <a:rPr lang="en-AU" sz="2800" dirty="0" smtClean="0"/>
              <a:t>They </a:t>
            </a:r>
            <a:r>
              <a:rPr lang="en-AU" sz="2800" dirty="0"/>
              <a:t>are data in the public domain which provide measures of cultural activity but where there is no consensus about what these measures mean. </a:t>
            </a:r>
            <a:endParaRPr lang="en-AU" sz="2800" dirty="0" smtClean="0"/>
          </a:p>
          <a:p>
            <a:pPr marL="0" indent="0">
              <a:buNone/>
            </a:pPr>
            <a:endParaRPr lang="en-AU" sz="2800" dirty="0" smtClean="0"/>
          </a:p>
          <a:p>
            <a:r>
              <a:rPr lang="en-AU" sz="2800" dirty="0" smtClean="0"/>
              <a:t>They </a:t>
            </a:r>
            <a:r>
              <a:rPr lang="en-AU" sz="2800" dirty="0"/>
              <a:t>are facts </a:t>
            </a:r>
            <a:r>
              <a:rPr lang="en-AU" sz="2800" dirty="0" smtClean="0"/>
              <a:t>lacking interpretation.</a:t>
            </a:r>
          </a:p>
          <a:p>
            <a:pPr marL="0" indent="0">
              <a:buNone/>
            </a:pPr>
            <a:endParaRPr lang="en-AU" sz="2800" dirty="0" smtClean="0"/>
          </a:p>
          <a:p>
            <a:r>
              <a:rPr lang="en-AU" sz="2800" dirty="0" smtClean="0"/>
              <a:t>So </a:t>
            </a:r>
            <a:r>
              <a:rPr lang="en-AU" sz="2800" dirty="0"/>
              <a:t>what do they tell us?</a:t>
            </a:r>
            <a:endParaRPr lang="en-NZ" sz="2800" dirty="0"/>
          </a:p>
          <a:p>
            <a:endParaRPr lang="en-NZ" sz="2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9362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</a:t>
            </a:r>
            <a:r>
              <a:rPr lang="en-AU" dirty="0" smtClean="0"/>
              <a:t> </a:t>
            </a:r>
            <a:r>
              <a:rPr lang="en-AU" dirty="0"/>
              <a:t>closer look at employment</a:t>
            </a:r>
            <a:endParaRPr lang="en-NZ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6915785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7627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4000" b="1" dirty="0" smtClean="0"/>
              <a:t>Focus on Musicians</a:t>
            </a:r>
            <a:endParaRPr lang="en-NZ" sz="4000" b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4372274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9096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ABS </a:t>
            </a:r>
            <a:r>
              <a:rPr lang="en-AU" sz="4000" b="1" dirty="0"/>
              <a:t>Survey of Work in Selected Culture and Leisure </a:t>
            </a:r>
            <a:r>
              <a:rPr lang="en-AU" sz="4000" b="1" dirty="0" smtClean="0"/>
              <a:t>Activities (Musicians)</a:t>
            </a:r>
            <a:endParaRPr lang="en-NZ" sz="4000" b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13354061"/>
              </p:ext>
            </p:extLst>
          </p:nvPr>
        </p:nvGraphicFramePr>
        <p:xfrm>
          <a:off x="899592" y="1772816"/>
          <a:ext cx="7560840" cy="3688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3015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600" b="1" dirty="0" smtClean="0"/>
              <a:t>Full-time employment not the norm</a:t>
            </a:r>
            <a:endParaRPr lang="en-NZ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sz="2400" dirty="0" smtClean="0"/>
              <a:t>ABS and other </a:t>
            </a:r>
            <a:r>
              <a:rPr lang="en-AU" sz="2400" dirty="0"/>
              <a:t>census-based data record information on a person’s main job in the week before the data is collected: these are the individuals who are regarded as full-time professional artists (even if they supplement their income from other work).</a:t>
            </a:r>
            <a:endParaRPr lang="en-NZ" sz="2400" dirty="0"/>
          </a:p>
          <a:p>
            <a:pPr marL="0" indent="0">
              <a:buNone/>
            </a:pPr>
            <a:r>
              <a:rPr lang="en-AU" sz="2400" dirty="0"/>
              <a:t> </a:t>
            </a:r>
            <a:endParaRPr lang="en-NZ" sz="2400" dirty="0"/>
          </a:p>
          <a:p>
            <a:r>
              <a:rPr lang="en-AU" sz="2400" dirty="0"/>
              <a:t>Fifty years ago when the base for arts employment was being established by the Australian Elizabethan Theatre Trust (AETT) and the ABC maintained a significant core of professional musicians, it may have been reasonable to see this type of employment as normative.  </a:t>
            </a:r>
            <a:endParaRPr lang="en-AU" sz="2400" dirty="0" smtClean="0"/>
          </a:p>
          <a:p>
            <a:pPr marL="0" indent="0">
              <a:buNone/>
            </a:pPr>
            <a:endParaRPr lang="en-AU" sz="2400" dirty="0" smtClean="0"/>
          </a:p>
          <a:p>
            <a:r>
              <a:rPr lang="en-AU" sz="2400" dirty="0" smtClean="0"/>
              <a:t>But </a:t>
            </a:r>
            <a:r>
              <a:rPr lang="en-AU" sz="2400" dirty="0"/>
              <a:t>the ‘known unknowns’ suggest that this model is now more the exception than the norm.    </a:t>
            </a:r>
            <a:endParaRPr lang="en-NZ" sz="2400" dirty="0"/>
          </a:p>
          <a:p>
            <a:endParaRPr lang="en-NZ" sz="1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9339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600" b="1" dirty="0" smtClean="0"/>
              <a:t>A new base for cultural development</a:t>
            </a:r>
            <a:endParaRPr lang="en-NZ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/>
          </a:bodyPr>
          <a:lstStyle/>
          <a:p>
            <a:endParaRPr lang="en-NZ" sz="1600" dirty="0" smtClean="0"/>
          </a:p>
          <a:p>
            <a:r>
              <a:rPr lang="en-AU" sz="2000" dirty="0" smtClean="0"/>
              <a:t>The</a:t>
            </a:r>
            <a:r>
              <a:rPr lang="en-AU" sz="2000" i="1" dirty="0" smtClean="0"/>
              <a:t> Survey </a:t>
            </a:r>
            <a:r>
              <a:rPr lang="en-AU" sz="2000" i="1" dirty="0"/>
              <a:t>of Work in Selected Culture and Leisure Activities </a:t>
            </a:r>
            <a:r>
              <a:rPr lang="en-AU" sz="2000" dirty="0" smtClean="0"/>
              <a:t>covers </a:t>
            </a:r>
            <a:r>
              <a:rPr lang="en-AU" sz="2000" dirty="0"/>
              <a:t>all cultural work including second jobs and both paid and unpaid involvement. </a:t>
            </a:r>
            <a:endParaRPr lang="en-AU" sz="2000" dirty="0" smtClean="0"/>
          </a:p>
          <a:p>
            <a:r>
              <a:rPr lang="en-NZ" sz="2000" dirty="0"/>
              <a:t>T</a:t>
            </a:r>
            <a:r>
              <a:rPr lang="en-NZ" sz="2000" dirty="0" smtClean="0"/>
              <a:t>he </a:t>
            </a:r>
            <a:r>
              <a:rPr lang="en-NZ" sz="2000" dirty="0"/>
              <a:t>base for arts employment has been reconstituted and can no longer be equated with full-time employment.  There is nothing unusual about this. </a:t>
            </a:r>
            <a:endParaRPr lang="en-NZ" sz="2000" dirty="0" smtClean="0"/>
          </a:p>
          <a:p>
            <a:r>
              <a:rPr lang="en-NZ" sz="2000" dirty="0" smtClean="0"/>
              <a:t>In the </a:t>
            </a:r>
            <a:r>
              <a:rPr lang="en-NZ" sz="2000" dirty="0"/>
              <a:t>20</a:t>
            </a:r>
            <a:r>
              <a:rPr lang="en-NZ" sz="2000" baseline="30000" dirty="0"/>
              <a:t>th</a:t>
            </a:r>
            <a:r>
              <a:rPr lang="en-NZ" sz="2000" dirty="0"/>
              <a:t> century the </a:t>
            </a:r>
            <a:r>
              <a:rPr lang="en-NZ" sz="2000" dirty="0" smtClean="0"/>
              <a:t>pattern </a:t>
            </a:r>
            <a:r>
              <a:rPr lang="en-NZ" sz="2000" dirty="0"/>
              <a:t>of adult work was based on 1-2 jobs for life predicated on the mastery of a single field.  </a:t>
            </a:r>
            <a:endParaRPr lang="en-NZ" sz="2000" dirty="0" smtClean="0"/>
          </a:p>
          <a:p>
            <a:r>
              <a:rPr lang="en-NZ" sz="2000" dirty="0" smtClean="0"/>
              <a:t>In </a:t>
            </a:r>
            <a:r>
              <a:rPr lang="en-NZ" sz="2000" dirty="0"/>
              <a:t>the 21</a:t>
            </a:r>
            <a:r>
              <a:rPr lang="en-NZ" sz="2000" baseline="30000" dirty="0"/>
              <a:t>st</a:t>
            </a:r>
            <a:r>
              <a:rPr lang="en-NZ" sz="2000" dirty="0"/>
              <a:t> </a:t>
            </a:r>
            <a:r>
              <a:rPr lang="en-NZ" sz="2000" dirty="0" smtClean="0"/>
              <a:t>century the </a:t>
            </a:r>
            <a:r>
              <a:rPr lang="en-NZ" sz="2000" dirty="0"/>
              <a:t>normative model will involve 10-15 jobs based on ‘the simultaneous mastery of rapidly changing fields’. </a:t>
            </a:r>
            <a:endParaRPr lang="en-NZ" sz="2000" dirty="0" smtClean="0"/>
          </a:p>
          <a:p>
            <a:r>
              <a:rPr lang="en-NZ" sz="2000" dirty="0" smtClean="0"/>
              <a:t>By </a:t>
            </a:r>
            <a:r>
              <a:rPr lang="en-NZ" sz="2000" dirty="0"/>
              <a:t>relying on the measurement of full-time work, </a:t>
            </a:r>
            <a:r>
              <a:rPr lang="en-NZ" sz="2000" dirty="0" smtClean="0"/>
              <a:t>the </a:t>
            </a:r>
            <a:r>
              <a:rPr lang="en-NZ" sz="2000" dirty="0"/>
              <a:t>census tracking the features of a disappearing arts labour market?  </a:t>
            </a:r>
            <a:endParaRPr lang="en-NZ" sz="2000" dirty="0" smtClean="0"/>
          </a:p>
          <a:p>
            <a:r>
              <a:rPr lang="en-NZ" sz="2000" dirty="0" smtClean="0"/>
              <a:t>The </a:t>
            </a:r>
            <a:r>
              <a:rPr lang="en-NZ" sz="2000" dirty="0"/>
              <a:t>ABS </a:t>
            </a:r>
            <a:r>
              <a:rPr lang="en-NZ" sz="2000" i="1" dirty="0"/>
              <a:t>Survey of Work</a:t>
            </a:r>
            <a:r>
              <a:rPr lang="en-NZ" sz="2000" dirty="0"/>
              <a:t> </a:t>
            </a:r>
            <a:r>
              <a:rPr lang="en-NZ" sz="2000" dirty="0" smtClean="0"/>
              <a:t>maps </a:t>
            </a:r>
            <a:r>
              <a:rPr lang="en-NZ" sz="2000" dirty="0"/>
              <a:t>the emerging organisation of cultural work in the 21</a:t>
            </a:r>
            <a:r>
              <a:rPr lang="en-NZ" sz="2000" baseline="30000" dirty="0"/>
              <a:t>st</a:t>
            </a:r>
            <a:r>
              <a:rPr lang="en-NZ" sz="2000" dirty="0"/>
              <a:t> </a:t>
            </a:r>
            <a:r>
              <a:rPr lang="en-NZ" sz="2000" dirty="0" smtClean="0"/>
              <a:t>century. </a:t>
            </a:r>
          </a:p>
          <a:p>
            <a:r>
              <a:rPr lang="en-NZ" sz="2000" dirty="0"/>
              <a:t>M</a:t>
            </a:r>
            <a:r>
              <a:rPr lang="en-NZ" sz="2000" dirty="0" smtClean="0"/>
              <a:t>uch of this cultural </a:t>
            </a:r>
            <a:r>
              <a:rPr lang="en-NZ" sz="2000" dirty="0"/>
              <a:t>work </a:t>
            </a:r>
            <a:r>
              <a:rPr lang="en-NZ" sz="2000" dirty="0" smtClean="0"/>
              <a:t>is under </a:t>
            </a:r>
            <a:r>
              <a:rPr lang="en-NZ" sz="2000" dirty="0"/>
              <a:t>the statistical </a:t>
            </a:r>
            <a:r>
              <a:rPr lang="en-NZ" sz="2000" dirty="0" smtClean="0"/>
              <a:t>radar.</a:t>
            </a:r>
            <a:endParaRPr lang="en-NZ" sz="2000" dirty="0"/>
          </a:p>
          <a:p>
            <a:endParaRPr lang="en-NZ" sz="1600" dirty="0" smtClean="0"/>
          </a:p>
          <a:p>
            <a:endParaRPr lang="en-NZ" sz="16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318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600" b="1" dirty="0" smtClean="0"/>
              <a:t>Informality</a:t>
            </a:r>
            <a:endParaRPr lang="en-NZ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NZ" dirty="0" smtClean="0"/>
              <a:t>Much of this activity is </a:t>
            </a:r>
            <a:r>
              <a:rPr lang="en-NZ" dirty="0"/>
              <a:t>under the radar.  </a:t>
            </a:r>
            <a:endParaRPr lang="en-NZ" dirty="0" smtClean="0"/>
          </a:p>
          <a:p>
            <a:r>
              <a:rPr lang="en-NZ" dirty="0" smtClean="0"/>
              <a:t>Musicians </a:t>
            </a:r>
            <a:r>
              <a:rPr lang="en-NZ" dirty="0"/>
              <a:t>provide a case in point. </a:t>
            </a:r>
            <a:endParaRPr lang="en-NZ" dirty="0" smtClean="0"/>
          </a:p>
          <a:p>
            <a:pPr lvl="1"/>
            <a:r>
              <a:rPr lang="en-NZ" dirty="0" smtClean="0"/>
              <a:t>Few </a:t>
            </a:r>
            <a:r>
              <a:rPr lang="en-NZ" dirty="0"/>
              <a:t>if any of those in the Victorian sample earned a full-time living as performers. </a:t>
            </a:r>
            <a:endParaRPr lang="en-NZ" dirty="0" smtClean="0"/>
          </a:p>
          <a:p>
            <a:pPr lvl="1"/>
            <a:r>
              <a:rPr lang="en-NZ" dirty="0" smtClean="0"/>
              <a:t>Up </a:t>
            </a:r>
            <a:r>
              <a:rPr lang="en-NZ" dirty="0"/>
              <a:t>to 30% of </a:t>
            </a:r>
            <a:r>
              <a:rPr lang="en-NZ" dirty="0" smtClean="0"/>
              <a:t>performance revenue is </a:t>
            </a:r>
            <a:r>
              <a:rPr lang="en-NZ" dirty="0"/>
              <a:t>derived from merchandise and recorded music sales. </a:t>
            </a:r>
            <a:endParaRPr lang="en-NZ" dirty="0" smtClean="0"/>
          </a:p>
          <a:p>
            <a:pPr lvl="1"/>
            <a:r>
              <a:rPr lang="en-NZ" dirty="0" smtClean="0"/>
              <a:t>In </a:t>
            </a:r>
            <a:r>
              <a:rPr lang="en-NZ" dirty="0"/>
              <a:t>some cases, in-kind compensation (meals, accommodation) is also </a:t>
            </a:r>
            <a:r>
              <a:rPr lang="en-NZ" dirty="0" smtClean="0"/>
              <a:t>provided. </a:t>
            </a:r>
          </a:p>
          <a:p>
            <a:r>
              <a:rPr lang="en-NZ" dirty="0"/>
              <a:t>S</a:t>
            </a:r>
            <a:r>
              <a:rPr lang="en-NZ" dirty="0" smtClean="0"/>
              <a:t>o </a:t>
            </a:r>
            <a:r>
              <a:rPr lang="en-NZ" dirty="0"/>
              <a:t>these cultural workers are not conventionally employed, rewarded or </a:t>
            </a:r>
            <a:r>
              <a:rPr lang="en-NZ" dirty="0" smtClean="0"/>
              <a:t>measured.</a:t>
            </a:r>
          </a:p>
          <a:p>
            <a:r>
              <a:rPr lang="en-NZ" dirty="0"/>
              <a:t>N</a:t>
            </a:r>
            <a:r>
              <a:rPr lang="en-NZ" dirty="0" smtClean="0"/>
              <a:t>on-music </a:t>
            </a:r>
            <a:r>
              <a:rPr lang="en-NZ" dirty="0"/>
              <a:t>related work equals the proportion derived from live performance at approximately 40%.  </a:t>
            </a:r>
            <a:endParaRPr lang="en-NZ" dirty="0" smtClean="0"/>
          </a:p>
          <a:p>
            <a:r>
              <a:rPr lang="en-NZ" dirty="0" smtClean="0"/>
              <a:t>As </a:t>
            </a:r>
            <a:r>
              <a:rPr lang="en-NZ" dirty="0"/>
              <a:t>a result, ‘the majority of people in the workforce target group are not included in official data and statistics’. This situation can be generalised beyond the music industry.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8075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600" b="1" dirty="0" smtClean="0"/>
              <a:t>New technologies</a:t>
            </a:r>
            <a:endParaRPr lang="en-NZ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/>
              <a:t>N</a:t>
            </a:r>
            <a:r>
              <a:rPr lang="en-AU" sz="2400" dirty="0" smtClean="0"/>
              <a:t>ew </a:t>
            </a:r>
            <a:r>
              <a:rPr lang="en-AU" sz="2400" dirty="0"/>
              <a:t>media and new technologies have transformed arts practice since the </a:t>
            </a:r>
            <a:r>
              <a:rPr lang="en-AU" sz="2400" dirty="0" smtClean="0"/>
              <a:t>2002 </a:t>
            </a:r>
            <a:r>
              <a:rPr lang="en-AU" sz="2400" i="1" dirty="0" smtClean="0"/>
              <a:t>Small </a:t>
            </a:r>
            <a:r>
              <a:rPr lang="en-AU" sz="2400" i="1" dirty="0"/>
              <a:t>Organisations</a:t>
            </a:r>
            <a:r>
              <a:rPr lang="en-AU" sz="2400" dirty="0"/>
              <a:t> </a:t>
            </a:r>
            <a:r>
              <a:rPr lang="en-AU" sz="2400" dirty="0" smtClean="0"/>
              <a:t>report. </a:t>
            </a:r>
          </a:p>
          <a:p>
            <a:pPr marL="0" indent="0">
              <a:buNone/>
            </a:pPr>
            <a:endParaRPr lang="en-AU" sz="2400" dirty="0" smtClean="0"/>
          </a:p>
          <a:p>
            <a:r>
              <a:rPr lang="en-AU" sz="2400" dirty="0" smtClean="0"/>
              <a:t>Between </a:t>
            </a:r>
            <a:r>
              <a:rPr lang="en-AU" sz="2400" dirty="0"/>
              <a:t>2004 and 2007 those involved in ‘creating artworks with a computer’ increased by 98%  to constitute almost 52% (552,500) of the total paid cultural workforce. </a:t>
            </a:r>
            <a:endParaRPr lang="en-AU" sz="2400" dirty="0" smtClean="0"/>
          </a:p>
          <a:p>
            <a:pPr marL="0" indent="0">
              <a:buNone/>
            </a:pPr>
            <a:endParaRPr lang="en-AU" sz="2400" dirty="0" smtClean="0"/>
          </a:p>
          <a:p>
            <a:r>
              <a:rPr lang="en-AU" sz="2400" dirty="0" smtClean="0"/>
              <a:t>So </a:t>
            </a:r>
            <a:r>
              <a:rPr lang="en-AU" sz="2400" dirty="0"/>
              <a:t>if in 2002 cultural employment had decentralised to small and medium organisations, by 2012, it had dispersed further to uncountable </a:t>
            </a:r>
            <a:r>
              <a:rPr lang="en-AU" sz="2400" dirty="0" err="1"/>
              <a:t>microworlds</a:t>
            </a:r>
            <a:r>
              <a:rPr lang="en-AU" sz="2400" dirty="0"/>
              <a:t> – ‘small playgrounds of the mind’, but </a:t>
            </a:r>
            <a:r>
              <a:rPr lang="en-AU" sz="2400" i="1" dirty="0"/>
              <a:t>networked </a:t>
            </a:r>
            <a:r>
              <a:rPr lang="en-AU" sz="2400" dirty="0"/>
              <a:t>playgrounds.</a:t>
            </a:r>
            <a:endParaRPr lang="en-NZ" sz="2400" dirty="0"/>
          </a:p>
          <a:p>
            <a:endParaRPr lang="en-NZ" sz="12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6936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smtClean="0"/>
              <a:t>Measurement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How we measure the production and consumption of cultural goods and services has a fundamental impact on government policies in support of culture. </a:t>
            </a:r>
          </a:p>
          <a:p>
            <a:r>
              <a:rPr lang="en-AU" dirty="0" smtClean="0"/>
              <a:t>Australia is comparatively well resourced in terms of base data and regularly compiled statistics.  </a:t>
            </a:r>
          </a:p>
          <a:p>
            <a:r>
              <a:rPr lang="en-AU" dirty="0" smtClean="0"/>
              <a:t>But not all these data inform the policy process.</a:t>
            </a:r>
            <a:endParaRPr lang="en-NZ" dirty="0" smtClean="0"/>
          </a:p>
          <a:p>
            <a:pPr marL="0" indent="0">
              <a:buNone/>
            </a:pPr>
            <a:endParaRPr lang="en-NZ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5253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NZ" sz="3600" b="1" dirty="0" err="1" smtClean="0"/>
              <a:t>Casualisation</a:t>
            </a:r>
            <a:endParaRPr lang="en-NZ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2400" dirty="0"/>
              <a:t>T</a:t>
            </a:r>
            <a:r>
              <a:rPr lang="en-AU" sz="2400" dirty="0" smtClean="0"/>
              <a:t>here </a:t>
            </a:r>
            <a:r>
              <a:rPr lang="en-AU" sz="2400" dirty="0"/>
              <a:t>is anecdotal evidence that </a:t>
            </a:r>
            <a:r>
              <a:rPr lang="en-AU" sz="2400" dirty="0" smtClean="0"/>
              <a:t>more </a:t>
            </a:r>
            <a:r>
              <a:rPr lang="en-AU" sz="2400" dirty="0" err="1"/>
              <a:t>casualised</a:t>
            </a:r>
            <a:r>
              <a:rPr lang="en-AU" sz="2400" dirty="0"/>
              <a:t> forms of cultural work are becoming the </a:t>
            </a:r>
            <a:r>
              <a:rPr lang="en-AU" sz="2400" dirty="0" smtClean="0"/>
              <a:t>norm. In </a:t>
            </a:r>
            <a:r>
              <a:rPr lang="en-AU" sz="2400" dirty="0"/>
              <a:t>Australia, these cultural workers have been identified as ‘</a:t>
            </a:r>
            <a:r>
              <a:rPr lang="en-AU" sz="2400" dirty="0" err="1"/>
              <a:t>slashies</a:t>
            </a:r>
            <a:r>
              <a:rPr lang="en-AU" sz="2400" dirty="0"/>
              <a:t>’:</a:t>
            </a:r>
            <a:endParaRPr lang="en-NZ" sz="2400" dirty="0"/>
          </a:p>
          <a:p>
            <a:pPr marL="0" indent="0">
              <a:buNone/>
            </a:pPr>
            <a:r>
              <a:rPr lang="en-AU" sz="2400" dirty="0"/>
              <a:t> </a:t>
            </a:r>
            <a:endParaRPr lang="en-NZ" sz="2400" dirty="0"/>
          </a:p>
          <a:p>
            <a:pPr marL="0" indent="0" fontAlgn="base">
              <a:buNone/>
            </a:pPr>
            <a:r>
              <a:rPr lang="en-AU" sz="2400" dirty="0" smtClean="0"/>
              <a:t>	 ... </a:t>
            </a:r>
            <a:r>
              <a:rPr lang="en-AU" sz="2400" dirty="0"/>
              <a:t>that wave of young people who straddle industries </a:t>
            </a:r>
            <a:r>
              <a:rPr lang="en-AU" sz="2400" dirty="0" smtClean="0"/>
              <a:t>	and </a:t>
            </a:r>
            <a:r>
              <a:rPr lang="en-AU" sz="2400" dirty="0"/>
              <a:t>disciplines, </a:t>
            </a:r>
            <a:r>
              <a:rPr lang="en-AU" sz="2400" dirty="0" smtClean="0"/>
              <a:t>defining </a:t>
            </a:r>
            <a:r>
              <a:rPr lang="en-AU" sz="2400" dirty="0"/>
              <a:t>themselves by several </a:t>
            </a:r>
            <a:r>
              <a:rPr lang="en-AU" sz="2400" dirty="0" smtClean="0"/>
              <a:t>	 	professions</a:t>
            </a:r>
            <a:r>
              <a:rPr lang="en-AU" sz="2400" dirty="0"/>
              <a:t>. Their identity (and income) is </a:t>
            </a:r>
            <a:r>
              <a:rPr lang="en-AU" sz="2400" dirty="0" smtClean="0"/>
              <a:t>built </a:t>
            </a:r>
            <a:r>
              <a:rPr lang="en-AU" sz="2400" dirty="0"/>
              <a:t>around </a:t>
            </a:r>
            <a:r>
              <a:rPr lang="en-AU" sz="2400" dirty="0" smtClean="0"/>
              <a:t>	the </a:t>
            </a:r>
            <a:r>
              <a:rPr lang="en-AU" sz="2400" dirty="0"/>
              <a:t>fact they lead multidimensional lives. First there was </a:t>
            </a:r>
            <a:r>
              <a:rPr lang="en-AU" sz="2400" dirty="0" smtClean="0"/>
              <a:t>	the actor/model/singer</a:t>
            </a:r>
            <a:r>
              <a:rPr lang="en-AU" sz="2400" dirty="0"/>
              <a:t>. Now, a graphic designer will also </a:t>
            </a:r>
            <a:r>
              <a:rPr lang="en-AU" sz="2400" dirty="0" smtClean="0"/>
              <a:t>	own </a:t>
            </a:r>
            <a:r>
              <a:rPr lang="en-AU" sz="2400" dirty="0"/>
              <a:t>a small bar. A </a:t>
            </a:r>
            <a:r>
              <a:rPr lang="en-AU" sz="2400" dirty="0" smtClean="0"/>
              <a:t>businessman </a:t>
            </a:r>
            <a:r>
              <a:rPr lang="en-AU" sz="2400" dirty="0"/>
              <a:t>will play in a band on </a:t>
            </a:r>
            <a:r>
              <a:rPr lang="en-AU" sz="2400" dirty="0" smtClean="0"/>
              <a:t>	weekends</a:t>
            </a:r>
            <a:r>
              <a:rPr lang="en-AU" sz="2400" dirty="0"/>
              <a:t>. A maths  teacher will blog at </a:t>
            </a:r>
            <a:r>
              <a:rPr lang="en-AU" sz="2400" dirty="0" smtClean="0"/>
              <a:t>night</a:t>
            </a:r>
            <a:r>
              <a:rPr lang="en-AU" sz="2400" dirty="0"/>
              <a:t>. Television </a:t>
            </a:r>
            <a:r>
              <a:rPr lang="en-AU" sz="2400" dirty="0" smtClean="0"/>
              <a:t>	presenters </a:t>
            </a:r>
            <a:r>
              <a:rPr lang="en-AU" sz="2400" dirty="0"/>
              <a:t>have their own fashion lines. Lawyers are now </a:t>
            </a:r>
            <a:r>
              <a:rPr lang="en-AU" sz="2400" dirty="0" smtClean="0"/>
              <a:t>	filmmakers </a:t>
            </a:r>
            <a:r>
              <a:rPr lang="en-AU" sz="2400" dirty="0"/>
              <a:t>too.</a:t>
            </a:r>
            <a:endParaRPr lang="en-NZ" sz="2400" dirty="0"/>
          </a:p>
          <a:p>
            <a:endParaRPr lang="en-NZ" sz="1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3968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600" b="1" dirty="0" smtClean="0"/>
              <a:t>A preference for ‘crossover’</a:t>
            </a:r>
            <a:endParaRPr lang="en-NZ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/>
              <a:t>V</a:t>
            </a:r>
            <a:r>
              <a:rPr lang="en-AU" dirty="0" smtClean="0"/>
              <a:t>arying </a:t>
            </a:r>
            <a:r>
              <a:rPr lang="en-AU" dirty="0"/>
              <a:t>work contexts seem to be a determining factor in structuring a creative career.  </a:t>
            </a:r>
            <a:endParaRPr lang="en-AU" dirty="0" smtClean="0"/>
          </a:p>
          <a:p>
            <a:r>
              <a:rPr lang="en-AU" dirty="0" smtClean="0"/>
              <a:t>In </a:t>
            </a:r>
            <a:r>
              <a:rPr lang="en-AU" dirty="0"/>
              <a:t>the US, </a:t>
            </a:r>
            <a:r>
              <a:rPr lang="en-AU" dirty="0" smtClean="0"/>
              <a:t>a </a:t>
            </a:r>
            <a:r>
              <a:rPr lang="en-AU" dirty="0"/>
              <a:t>minority of artists choose to work exclusively in commercial (26%), non-profit (16%) or community contexts (7%). </a:t>
            </a:r>
            <a:endParaRPr lang="en-AU" dirty="0" smtClean="0"/>
          </a:p>
          <a:p>
            <a:r>
              <a:rPr lang="en-AU" dirty="0" smtClean="0"/>
              <a:t>Instead </a:t>
            </a:r>
            <a:r>
              <a:rPr lang="en-AU" dirty="0"/>
              <a:t>they choose to move among these sectors fluidly </a:t>
            </a:r>
            <a:r>
              <a:rPr lang="en-AU" dirty="0" smtClean="0"/>
              <a:t>(‘crossover’) and</a:t>
            </a:r>
            <a:r>
              <a:rPr lang="en-AU" dirty="0"/>
              <a:t>, if money were not an issue, most would cross over even more than they presently do. </a:t>
            </a:r>
            <a:endParaRPr lang="en-NZ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6425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600" b="1" dirty="0" smtClean="0"/>
              <a:t>New work practices</a:t>
            </a:r>
            <a:endParaRPr lang="en-NZ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</a:t>
            </a:r>
            <a:r>
              <a:rPr lang="en-US" dirty="0"/>
              <a:t>fluid work portfolios appear to be further changing arts practice. </a:t>
            </a:r>
          </a:p>
          <a:p>
            <a:r>
              <a:rPr lang="en-US" dirty="0" smtClean="0"/>
              <a:t>Younger </a:t>
            </a:r>
            <a:r>
              <a:rPr lang="en-US" dirty="0"/>
              <a:t>artists are now ‘mixing up original creative work’, undertaking ‘collaborative ventures, study, travel and research</a:t>
            </a:r>
            <a:r>
              <a:rPr lang="en-US" dirty="0" smtClean="0"/>
              <a:t>’.</a:t>
            </a:r>
          </a:p>
          <a:p>
            <a:r>
              <a:rPr lang="en-US" dirty="0" smtClean="0"/>
              <a:t>They operate in contexts </a:t>
            </a:r>
            <a:r>
              <a:rPr lang="en-US" dirty="0"/>
              <a:t>in which ‘new technologies can open up new opportunities and build global audiences for artists’. </a:t>
            </a: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6755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3672"/>
            <a:ext cx="8229600" cy="1143000"/>
          </a:xfrm>
        </p:spPr>
        <p:txBody>
          <a:bodyPr>
            <a:normAutofit/>
          </a:bodyPr>
          <a:lstStyle/>
          <a:p>
            <a:r>
              <a:rPr lang="en-NZ" sz="3600" b="1" dirty="0" smtClean="0"/>
              <a:t>Recent and Rapid Growth 2001 - 2007</a:t>
            </a:r>
            <a:endParaRPr lang="en-NZ" sz="3600" b="1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56200760"/>
              </p:ext>
            </p:extLst>
          </p:nvPr>
        </p:nvGraphicFramePr>
        <p:xfrm>
          <a:off x="1547664" y="1052736"/>
          <a:ext cx="619268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3030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Time for a Change</a:t>
            </a:r>
            <a:endParaRPr lang="en-NZ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/>
              <a:t>B</a:t>
            </a:r>
            <a:r>
              <a:rPr lang="en-US" sz="3000" dirty="0" smtClean="0"/>
              <a:t>y 2007 3.5 </a:t>
            </a:r>
            <a:r>
              <a:rPr lang="en-US" sz="3000" dirty="0"/>
              <a:t>million people over 15 years (22% of the </a:t>
            </a:r>
            <a:r>
              <a:rPr lang="en-US" sz="3000" dirty="0" smtClean="0"/>
              <a:t>population) were involved in paid and unpaid cultural work, </a:t>
            </a:r>
            <a:r>
              <a:rPr lang="en-US" sz="3000" dirty="0"/>
              <a:t>a 52% increase in 6 years</a:t>
            </a:r>
            <a:r>
              <a:rPr lang="en-US" sz="3000" dirty="0" smtClean="0"/>
              <a:t>.</a:t>
            </a:r>
          </a:p>
          <a:p>
            <a:r>
              <a:rPr lang="en-NZ" sz="3000" dirty="0" smtClean="0"/>
              <a:t>There </a:t>
            </a:r>
            <a:r>
              <a:rPr lang="en-NZ" sz="3000" dirty="0"/>
              <a:t>are almost as many </a:t>
            </a:r>
            <a:r>
              <a:rPr lang="en-NZ" sz="3000" dirty="0" smtClean="0"/>
              <a:t>arts trained people employed </a:t>
            </a:r>
            <a:r>
              <a:rPr lang="en-NZ" sz="3000" dirty="0"/>
              <a:t>in the other industries (47 </a:t>
            </a:r>
            <a:r>
              <a:rPr lang="en-NZ" sz="3000" dirty="0" err="1"/>
              <a:t>percent</a:t>
            </a:r>
            <a:r>
              <a:rPr lang="en-NZ" sz="3000" dirty="0"/>
              <a:t>) than there are in total in the arts industries (53 </a:t>
            </a:r>
            <a:r>
              <a:rPr lang="en-NZ" sz="3000" dirty="0" err="1"/>
              <a:t>percent</a:t>
            </a:r>
            <a:r>
              <a:rPr lang="en-NZ" sz="3000" dirty="0"/>
              <a:t> of all arts </a:t>
            </a:r>
            <a:r>
              <a:rPr lang="en-NZ" sz="3000" dirty="0" smtClean="0"/>
              <a:t>employment.</a:t>
            </a:r>
          </a:p>
          <a:p>
            <a:r>
              <a:rPr lang="en-US" sz="3000" dirty="0" smtClean="0"/>
              <a:t>S</a:t>
            </a:r>
            <a:r>
              <a:rPr lang="en-AU" sz="3000" dirty="0" err="1"/>
              <a:t>uch</a:t>
            </a:r>
            <a:r>
              <a:rPr lang="en-AU" sz="3000" dirty="0"/>
              <a:t> </a:t>
            </a:r>
            <a:r>
              <a:rPr lang="en-AU" sz="3000" dirty="0" smtClean="0"/>
              <a:t>data underline </a:t>
            </a:r>
            <a:r>
              <a:rPr lang="en-AU" sz="3000" dirty="0"/>
              <a:t>the extent to which arts practice has diverged from </a:t>
            </a:r>
            <a:r>
              <a:rPr lang="en-AU" sz="2800" dirty="0"/>
              <a:t>cultural policy. </a:t>
            </a:r>
            <a:endParaRPr lang="en-AU" sz="2800" dirty="0" smtClean="0"/>
          </a:p>
          <a:p>
            <a:r>
              <a:rPr lang="en-AU" sz="2800" dirty="0" smtClean="0"/>
              <a:t>It’s </a:t>
            </a:r>
            <a:r>
              <a:rPr lang="en-AU" sz="2800" dirty="0"/>
              <a:t>time for a change.</a:t>
            </a:r>
            <a:endParaRPr lang="en-NZ" sz="2800" dirty="0"/>
          </a:p>
          <a:p>
            <a:endParaRPr lang="en-NZ" sz="10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7449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The ‘known </a:t>
            </a:r>
            <a:r>
              <a:rPr lang="en-NZ" b="1" dirty="0" err="1" smtClean="0"/>
              <a:t>knowns</a:t>
            </a:r>
            <a:r>
              <a:rPr lang="en-NZ" b="1" dirty="0" smtClean="0"/>
              <a:t>’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The most influential data </a:t>
            </a:r>
            <a:r>
              <a:rPr lang="en-AU" dirty="0" smtClean="0"/>
              <a:t>are </a:t>
            </a:r>
            <a:r>
              <a:rPr lang="en-AU" dirty="0"/>
              <a:t>produced by the ABS and the Australia Council and reproduced by those who draw on its research hub</a:t>
            </a:r>
            <a:r>
              <a:rPr lang="en-AU" dirty="0" smtClean="0"/>
              <a:t>.</a:t>
            </a:r>
          </a:p>
          <a:p>
            <a:r>
              <a:rPr lang="en-NZ" dirty="0"/>
              <a:t>These headline data are what I have termed the ‘known </a:t>
            </a:r>
            <a:r>
              <a:rPr lang="en-NZ" dirty="0" err="1" smtClean="0"/>
              <a:t>knowns</a:t>
            </a:r>
            <a:r>
              <a:rPr lang="en-NZ" dirty="0" smtClean="0"/>
              <a:t>’.</a:t>
            </a:r>
            <a:endParaRPr lang="en-NZ" dirty="0"/>
          </a:p>
        </p:txBody>
      </p:sp>
      <p:pic>
        <p:nvPicPr>
          <p:cNvPr id="1026" name="Picture 2" descr="http://www.australiacouncil.gov.au/__data/assets/image/0005/20768/Australia_Council_master_horiz_col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581128"/>
            <a:ext cx="6105525" cy="1590675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0919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b="1" dirty="0" smtClean="0"/>
              <a:t>Production, Consumption &amp; Reward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In 2009–10</a:t>
            </a:r>
            <a:r>
              <a:rPr lang="en-NZ" dirty="0"/>
              <a:t>, </a:t>
            </a:r>
            <a:r>
              <a:rPr lang="en-NZ" dirty="0" smtClean="0"/>
              <a:t>86</a:t>
            </a:r>
            <a:r>
              <a:rPr lang="en-NZ" dirty="0"/>
              <a:t>% of the Australian population aged 15 years and over </a:t>
            </a:r>
            <a:r>
              <a:rPr lang="en-NZ" dirty="0" smtClean="0"/>
              <a:t>attended </a:t>
            </a:r>
            <a:r>
              <a:rPr lang="en-NZ" dirty="0"/>
              <a:t>at least one cultural venue or event</a:t>
            </a:r>
            <a:r>
              <a:rPr lang="en-NZ" dirty="0" smtClean="0"/>
              <a:t>.</a:t>
            </a:r>
          </a:p>
          <a:p>
            <a:r>
              <a:rPr lang="en-NZ" dirty="0"/>
              <a:t>44,000 Australians earned their incomes from art-making in 2009. </a:t>
            </a:r>
            <a:endParaRPr lang="en-NZ" dirty="0" smtClean="0"/>
          </a:p>
          <a:p>
            <a:r>
              <a:rPr lang="en-NZ" dirty="0" smtClean="0"/>
              <a:t>Only </a:t>
            </a:r>
            <a:r>
              <a:rPr lang="en-NZ" dirty="0"/>
              <a:t>a few made a satisfactory income from their work. The median annual income for artists is $35,900. 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1734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A Simple Story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 smtClean="0"/>
              <a:t>These data suggest </a:t>
            </a:r>
            <a:r>
              <a:rPr lang="en-NZ" dirty="0"/>
              <a:t>a simple cultural </a:t>
            </a:r>
            <a:r>
              <a:rPr lang="en-NZ" dirty="0" smtClean="0"/>
              <a:t>universe</a:t>
            </a:r>
          </a:p>
          <a:p>
            <a:r>
              <a:rPr lang="en-NZ" dirty="0" smtClean="0"/>
              <a:t> </a:t>
            </a:r>
            <a:r>
              <a:rPr lang="en-NZ" dirty="0"/>
              <a:t>where artists </a:t>
            </a:r>
            <a:r>
              <a:rPr lang="en-NZ" dirty="0" smtClean="0"/>
              <a:t>generally enjoy full-time </a:t>
            </a:r>
            <a:r>
              <a:rPr lang="en-NZ" dirty="0"/>
              <a:t>work, </a:t>
            </a:r>
            <a:endParaRPr lang="en-NZ" dirty="0" smtClean="0"/>
          </a:p>
          <a:p>
            <a:r>
              <a:rPr lang="en-NZ" dirty="0" smtClean="0"/>
              <a:t>have </a:t>
            </a:r>
            <a:r>
              <a:rPr lang="en-NZ" dirty="0"/>
              <a:t>a </a:t>
            </a:r>
            <a:r>
              <a:rPr lang="en-NZ" dirty="0" smtClean="0"/>
              <a:t>broad-based and </a:t>
            </a:r>
            <a:r>
              <a:rPr lang="en-NZ" dirty="0"/>
              <a:t>attentive </a:t>
            </a:r>
            <a:r>
              <a:rPr lang="en-NZ" dirty="0" smtClean="0"/>
              <a:t>audience, </a:t>
            </a:r>
          </a:p>
          <a:p>
            <a:r>
              <a:rPr lang="en-NZ" dirty="0" smtClean="0"/>
              <a:t>but </a:t>
            </a:r>
            <a:r>
              <a:rPr lang="en-NZ" dirty="0"/>
              <a:t>are poorly </a:t>
            </a:r>
            <a:r>
              <a:rPr lang="en-NZ" dirty="0" smtClean="0"/>
              <a:t>rewarded. </a:t>
            </a:r>
          </a:p>
          <a:p>
            <a:pPr marL="0" indent="0">
              <a:buNone/>
            </a:pPr>
            <a:r>
              <a:rPr lang="en-NZ" dirty="0" smtClean="0"/>
              <a:t>They </a:t>
            </a:r>
            <a:r>
              <a:rPr lang="en-NZ" dirty="0"/>
              <a:t>indicate a clear case of market failure and a justification for continuing arts subsidy.</a:t>
            </a: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Sadly </a:t>
            </a:r>
            <a:r>
              <a:rPr lang="en-NZ" dirty="0"/>
              <a:t>such conclusions are available only to the myopic.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353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/>
          <a:lstStyle/>
          <a:p>
            <a:r>
              <a:rPr lang="en-NZ" b="1" dirty="0" smtClean="0"/>
              <a:t>Digging Deeper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1440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dirty="0"/>
              <a:t>A</a:t>
            </a:r>
            <a:r>
              <a:rPr lang="en-NZ" dirty="0" smtClean="0"/>
              <a:t>ttendance </a:t>
            </a:r>
            <a:r>
              <a:rPr lang="en-NZ" dirty="0"/>
              <a:t>rates may be high overall, but the big ticket items are not those that enjoy public arts </a:t>
            </a:r>
            <a:r>
              <a:rPr lang="en-NZ" dirty="0" smtClean="0"/>
              <a:t>subsidy but commercial </a:t>
            </a:r>
            <a:r>
              <a:rPr lang="en-NZ" dirty="0"/>
              <a:t>or free activities. </a:t>
            </a:r>
          </a:p>
          <a:p>
            <a:endParaRPr lang="en-NZ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8362144"/>
              </p:ext>
            </p:extLst>
          </p:nvPr>
        </p:nvGraphicFramePr>
        <p:xfrm>
          <a:off x="1475656" y="249289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4474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NZ" sz="3200" dirty="0" smtClean="0"/>
              <a:t>But the news gets worse.</a:t>
            </a:r>
            <a:r>
              <a:rPr lang="en-NZ" sz="3200" dirty="0"/>
              <a:t> </a:t>
            </a:r>
            <a:r>
              <a:rPr lang="en-NZ" sz="3200" dirty="0" smtClean="0"/>
              <a:t>T</a:t>
            </a:r>
            <a:r>
              <a:rPr lang="en-AU" sz="3200" dirty="0" err="1" smtClean="0"/>
              <a:t>hese</a:t>
            </a:r>
            <a:r>
              <a:rPr lang="en-AU" sz="3200" dirty="0" smtClean="0"/>
              <a:t> minimal shares of the market have all declined since 2004.</a:t>
            </a:r>
            <a:endParaRPr lang="en-NZ" sz="32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09384197"/>
              </p:ext>
            </p:extLst>
          </p:nvPr>
        </p:nvGraphicFramePr>
        <p:xfrm>
          <a:off x="1547664" y="19888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3750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pPr algn="l"/>
            <a:r>
              <a:rPr lang="en-AU" sz="2800" dirty="0"/>
              <a:t>Three to four times as many people with the highest gross household incomes attend the traditional performing arts than do those with the lowest gross household incomes (ABS, 2006).</a:t>
            </a:r>
            <a:endParaRPr lang="en-NZ" sz="28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92509107"/>
              </p:ext>
            </p:extLst>
          </p:nvPr>
        </p:nvGraphicFramePr>
        <p:xfrm>
          <a:off x="1403648" y="184482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0101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2800" dirty="0" smtClean="0"/>
              <a:t>Spending by </a:t>
            </a:r>
            <a:r>
              <a:rPr lang="en-AU" sz="2800" dirty="0"/>
              <a:t>Arts NSW analysed against the socio-economic status of the areas receiving the funding.</a:t>
            </a:r>
            <a:endParaRPr lang="en-NZ" sz="2800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44824"/>
            <a:ext cx="6336704" cy="4176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920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1366</Words>
  <Application>Microsoft Macintosh PowerPoint</Application>
  <PresentationFormat>On-screen Show (4:3)</PresentationFormat>
  <Paragraphs>88</Paragraphs>
  <Slides>24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FACING FACTS Cultural Policy Research and the ‘Known Unknowns’  Presentation at  Making Culture Count Conference,  Melbourne, May 2012    </vt:lpstr>
      <vt:lpstr>Measurement</vt:lpstr>
      <vt:lpstr>The ‘known knowns’</vt:lpstr>
      <vt:lpstr>Production, Consumption &amp; Reward</vt:lpstr>
      <vt:lpstr>A Simple Story</vt:lpstr>
      <vt:lpstr>Digging Deeper</vt:lpstr>
      <vt:lpstr>But the news gets worse. These minimal shares of the market have all declined since 2004.</vt:lpstr>
      <vt:lpstr>Three to four times as many people with the highest gross household incomes attend the traditional performing arts than do those with the lowest gross household incomes (ABS, 2006).</vt:lpstr>
      <vt:lpstr>Spending by Arts NSW analysed against the socio-economic status of the areas receiving the funding.</vt:lpstr>
      <vt:lpstr>The falling audiences may be explained generationally. Data for the decade 1995-2006 shows a steady decline in attendances by the youngest adult cohort (18-24 years).</vt:lpstr>
      <vt:lpstr>Within five years of completing their studies, 70% of creative arts graduates choose alternative careers. </vt:lpstr>
      <vt:lpstr>The ‘known unknowns’</vt:lpstr>
      <vt:lpstr>A closer look at employment</vt:lpstr>
      <vt:lpstr>Focus on Musicians</vt:lpstr>
      <vt:lpstr>ABS Survey of Work in Selected Culture and Leisure Activities (Musicians)</vt:lpstr>
      <vt:lpstr>Full-time employment not the norm</vt:lpstr>
      <vt:lpstr>A new base for cultural development</vt:lpstr>
      <vt:lpstr>Informality</vt:lpstr>
      <vt:lpstr>New technologies</vt:lpstr>
      <vt:lpstr>Casualisation</vt:lpstr>
      <vt:lpstr>A preference for ‘crossover’</vt:lpstr>
      <vt:lpstr>New work practices</vt:lpstr>
      <vt:lpstr>Recent and Rapid Growth 2001 - 2007</vt:lpstr>
      <vt:lpstr>Time for a Change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FACING FACTS Cultural Policy Research and the ‘Known Unknowns’</dc:title>
  <dc:creator>Michael</dc:creator>
  <cp:lastModifiedBy>Kim Dunphy</cp:lastModifiedBy>
  <cp:revision>32</cp:revision>
  <dcterms:created xsi:type="dcterms:W3CDTF">2012-06-13T01:31:58Z</dcterms:created>
  <dcterms:modified xsi:type="dcterms:W3CDTF">2012-06-13T01:34:24Z</dcterms:modified>
</cp:coreProperties>
</file>